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089" r:id="rId2"/>
    <p:sldId id="277" r:id="rId3"/>
    <p:sldId id="1095" r:id="rId4"/>
    <p:sldId id="1113" r:id="rId5"/>
    <p:sldId id="1103" r:id="rId6"/>
    <p:sldId id="1097" r:id="rId7"/>
    <p:sldId id="1098" r:id="rId8"/>
    <p:sldId id="1099" r:id="rId9"/>
    <p:sldId id="1106" r:id="rId10"/>
    <p:sldId id="1109" r:id="rId11"/>
    <p:sldId id="1107" r:id="rId12"/>
    <p:sldId id="1108" r:id="rId13"/>
    <p:sldId id="1110" r:id="rId14"/>
    <p:sldId id="1111" r:id="rId15"/>
    <p:sldId id="1102" r:id="rId16"/>
    <p:sldId id="1096" r:id="rId17"/>
    <p:sldId id="1112" r:id="rId18"/>
    <p:sldId id="1104" r:id="rId19"/>
    <p:sldId id="1100" r:id="rId20"/>
    <p:sldId id="1117" r:id="rId21"/>
    <p:sldId id="1122" r:id="rId22"/>
    <p:sldId id="1118" r:id="rId23"/>
    <p:sldId id="1105" r:id="rId24"/>
    <p:sldId id="1101" r:id="rId25"/>
    <p:sldId id="1120" r:id="rId26"/>
    <p:sldId id="1114" r:id="rId27"/>
    <p:sldId id="1115" r:id="rId28"/>
    <p:sldId id="1116" r:id="rId29"/>
    <p:sldId id="109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4F81BD"/>
    <a:srgbClr val="FF5001"/>
    <a:srgbClr val="81FFFF"/>
    <a:srgbClr val="D1FFFF"/>
    <a:srgbClr val="C5FFFF"/>
    <a:srgbClr val="B4EEFA"/>
    <a:srgbClr val="FFB3B3"/>
    <a:srgbClr val="FFE7E7"/>
    <a:srgbClr val="03B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>
      <p:cViewPr varScale="1">
        <p:scale>
          <a:sx n="77" d="100"/>
          <a:sy n="77" d="100"/>
        </p:scale>
        <p:origin x="98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54B4-4458-424E-BAFB-8C7356CE163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223-8D7E-4AC2-8D63-9172D57C5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6d531e65_2_67:notes"/>
          <p:cNvSpPr txBox="1">
            <a:spLocks noGrp="1"/>
          </p:cNvSpPr>
          <p:nvPr>
            <p:ph type="body" idx="1"/>
          </p:nvPr>
        </p:nvSpPr>
        <p:spPr>
          <a:xfrm>
            <a:off x="415636" y="4342699"/>
            <a:ext cx="6043787" cy="41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00" tIns="89500" rIns="89500" bIns="8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</a:pPr>
            <a:endParaRPr sz="1400"/>
          </a:p>
        </p:txBody>
      </p:sp>
      <p:sp>
        <p:nvSpPr>
          <p:cNvPr id="119" name="Google Shape;119;g626d531e65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371639" y="645333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z="120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5A9EF7-9930-43F6-B30B-5FFC75C85C2F}"/>
              </a:ext>
            </a:extLst>
          </p:cNvPr>
          <p:cNvSpPr/>
          <p:nvPr userDrawn="1"/>
        </p:nvSpPr>
        <p:spPr>
          <a:xfrm>
            <a:off x="-1" y="836706"/>
            <a:ext cx="12190917" cy="600348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50C8-7670-4729-9A76-16133C9F07A9}"/>
              </a:ext>
            </a:extLst>
          </p:cNvPr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D2A14-63C8-4214-8E21-3BDCC4EA640E}"/>
              </a:ext>
            </a:extLst>
          </p:cNvPr>
          <p:cNvCxnSpPr/>
          <p:nvPr userDrawn="1"/>
        </p:nvCxnSpPr>
        <p:spPr>
          <a:xfrm>
            <a:off x="-2468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064552" y="6381328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2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07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80A81E-68C4-4975-AED6-E338E7E4A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5F5DB8-576C-47AA-8D22-2A1BB72AC41F}"/>
              </a:ext>
            </a:extLst>
          </p:cNvPr>
          <p:cNvSpPr/>
          <p:nvPr userDrawn="1"/>
        </p:nvSpPr>
        <p:spPr>
          <a:xfrm>
            <a:off x="11324" y="0"/>
            <a:ext cx="12180676" cy="6858000"/>
          </a:xfrm>
          <a:prstGeom prst="rect">
            <a:avLst/>
          </a:prstGeom>
          <a:blipFill dpi="0" rotWithShape="1">
            <a:blip r:embed="rId2">
              <a:alphaModFix amt="25000"/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11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3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rgbClr val="8E9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7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/>
        </p:nvSpPr>
        <p:spPr>
          <a:xfrm>
            <a:off x="97521" y="6451700"/>
            <a:ext cx="28380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"/>
              <a:buFont typeface="Helvetica Neue"/>
              <a:buNone/>
            </a:pPr>
            <a:r>
              <a:rPr lang="en" sz="1067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18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8" r:id="rId3"/>
    <p:sldLayoutId id="2147483663" r:id="rId4"/>
    <p:sldLayoutId id="2147483665" r:id="rId5"/>
    <p:sldLayoutId id="2147483660" r:id="rId6"/>
    <p:sldLayoutId id="2147483661" r:id="rId7"/>
    <p:sldLayoutId id="2147483662" r:id="rId8"/>
    <p:sldLayoutId id="2147483664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L01_Intro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tutorialdocs.com/article/python-matplotlib-tutorial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3.amazonaws.com/assets.datacamp.com/blog_assets/Python_Seaborn_Cheat_Sheet.pdf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oloviews.org/user_guide/Colormap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775AE6-12FC-4E6C-99F8-18AA394B7D5A}"/>
              </a:ext>
            </a:extLst>
          </p:cNvPr>
          <p:cNvSpPr/>
          <p:nvPr/>
        </p:nvSpPr>
        <p:spPr>
          <a:xfrm>
            <a:off x="6295864" y="0"/>
            <a:ext cx="5896136" cy="68493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7B8C-14B3-49D7-AF22-DD9A07E818B7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Basics of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Machine Learning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388E43-9300-45C3-9922-F1EDB227C375}"/>
              </a:ext>
            </a:extLst>
          </p:cNvPr>
          <p:cNvGrpSpPr/>
          <p:nvPr/>
        </p:nvGrpSpPr>
        <p:grpSpPr>
          <a:xfrm>
            <a:off x="7314979" y="1196752"/>
            <a:ext cx="3762844" cy="4104456"/>
            <a:chOff x="4606151" y="2924944"/>
            <a:chExt cx="3762844" cy="410445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7CF9C-5945-4E6C-AB30-6CB418CAB20A}"/>
                </a:ext>
              </a:extLst>
            </p:cNvPr>
            <p:cNvSpPr/>
            <p:nvPr/>
          </p:nvSpPr>
          <p:spPr>
            <a:xfrm>
              <a:off x="5189624" y="5165576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C02A7C-DC83-40A1-BEF0-BE874CB5981E}"/>
                </a:ext>
              </a:extLst>
            </p:cNvPr>
            <p:cNvSpPr/>
            <p:nvPr/>
          </p:nvSpPr>
          <p:spPr>
            <a:xfrm>
              <a:off x="5009796" y="4365104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10499B-B068-41BA-984E-E9AFA3A07055}"/>
                </a:ext>
              </a:extLst>
            </p:cNvPr>
            <p:cNvSpPr/>
            <p:nvPr/>
          </p:nvSpPr>
          <p:spPr>
            <a:xfrm>
              <a:off x="5866332" y="4689140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2ABDCD-9CC0-4CD6-920C-67E790849942}"/>
                </a:ext>
              </a:extLst>
            </p:cNvPr>
            <p:cNvSpPr/>
            <p:nvPr/>
          </p:nvSpPr>
          <p:spPr>
            <a:xfrm>
              <a:off x="6222460" y="5609185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04476D-9D21-481A-A55B-D06AF9C42A53}"/>
                </a:ext>
              </a:extLst>
            </p:cNvPr>
            <p:cNvSpPr/>
            <p:nvPr/>
          </p:nvSpPr>
          <p:spPr>
            <a:xfrm>
              <a:off x="6386849" y="3991457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080106-6D3A-4285-972F-EE6054114C2C}"/>
                </a:ext>
              </a:extLst>
            </p:cNvPr>
            <p:cNvSpPr/>
            <p:nvPr/>
          </p:nvSpPr>
          <p:spPr>
            <a:xfrm>
              <a:off x="7255994" y="5617410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2E142F7-3D21-4623-B1E2-841899FAF57C}"/>
                </a:ext>
              </a:extLst>
            </p:cNvPr>
            <p:cNvSpPr/>
            <p:nvPr/>
          </p:nvSpPr>
          <p:spPr>
            <a:xfrm>
              <a:off x="6872518" y="4853529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12942A-1B6D-4893-9B80-636DB6DFC30F}"/>
                </a:ext>
              </a:extLst>
            </p:cNvPr>
            <p:cNvSpPr/>
            <p:nvPr/>
          </p:nvSpPr>
          <p:spPr>
            <a:xfrm>
              <a:off x="7584773" y="432936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EE130D-717B-47E1-987F-2CD6DDD6D8EB}"/>
                </a:ext>
              </a:extLst>
            </p:cNvPr>
            <p:cNvSpPr/>
            <p:nvPr/>
          </p:nvSpPr>
          <p:spPr>
            <a:xfrm>
              <a:off x="8040216" y="5158228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64DBD-D314-4AA9-BFEE-44CD78E5D51F}"/>
                </a:ext>
              </a:extLst>
            </p:cNvPr>
            <p:cNvSpPr/>
            <p:nvPr/>
          </p:nvSpPr>
          <p:spPr>
            <a:xfrm>
              <a:off x="5623205" y="390394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C841A0-6143-4EDB-BBD1-C7A30ED9C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6151" y="2924944"/>
              <a:ext cx="3690901" cy="410445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CA7A93-B001-4161-AB35-0B0265B2BC7C}"/>
              </a:ext>
            </a:extLst>
          </p:cNvPr>
          <p:cNvSpPr txBox="1"/>
          <p:nvPr/>
        </p:nvSpPr>
        <p:spPr>
          <a:xfrm>
            <a:off x="0" y="3676050"/>
            <a:ext cx="6295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Dmitry Ryabokon, </a:t>
            </a:r>
            <a:r>
              <a:rPr lang="en-US" u="sng" dirty="0">
                <a:solidFill>
                  <a:schemeClr val="bg1"/>
                </a:solidFill>
              </a:rPr>
              <a:t>github.com/</a:t>
            </a:r>
            <a:r>
              <a:rPr lang="en-US" u="sng" dirty="0" err="1">
                <a:solidFill>
                  <a:schemeClr val="bg1"/>
                </a:solidFill>
              </a:rPr>
              <a:t>dryabokon</a:t>
            </a:r>
            <a:endParaRPr lang="ru-RU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85BA0BE9-9E8D-4199-AD5F-1327D3F6B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0" y="2338423"/>
            <a:ext cx="11856640" cy="1121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17915FCA-D487-48DB-B38C-D3AE1F33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12192000" cy="22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77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B34572E8-C090-4D58-8D3C-9A4747BC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93142"/>
            <a:ext cx="12192001" cy="22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76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E18C4FE0-02A3-4C4E-98E8-7EC5CC16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142"/>
            <a:ext cx="12192000" cy="22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70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9FBB4A0-7502-4AD6-AA08-65E3DC7E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12192745" cy="227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43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CAA56FB9-195C-4D05-BDA2-920851C0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5901"/>
            <a:ext cx="12192001" cy="22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34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Squarify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1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Squarify</a:t>
            </a:r>
            <a:r>
              <a:rPr lang="en-US" sz="3200" b="1" dirty="0"/>
              <a:t>: </a:t>
            </a:r>
            <a:r>
              <a:rPr lang="en-US" sz="3200" dirty="0"/>
              <a:t>example 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C85E9-FBE5-44BE-B7F4-92FF6D15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7560841" cy="2520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7D3A9-1373-44E4-A885-4CDF9F717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764068"/>
            <a:ext cx="4439816" cy="33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2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Squarify</a:t>
            </a:r>
            <a:r>
              <a:rPr lang="en-US" sz="3200" b="1" dirty="0"/>
              <a:t>: </a:t>
            </a:r>
            <a:r>
              <a:rPr lang="en-US" sz="3200" dirty="0"/>
              <a:t>example 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A7397-EE31-4FDF-9296-4DE3A8B12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045"/>
            <a:ext cx="8342659" cy="278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03197-C270-4F0C-B7FF-678D7B26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87" y="2074217"/>
            <a:ext cx="4006272" cy="30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5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</a:rPr>
              <a:t>Pairplot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3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Pairplot</a:t>
            </a:r>
            <a:r>
              <a:rPr lang="en-US" sz="3200" b="1" dirty="0"/>
              <a:t>: </a:t>
            </a:r>
            <a:r>
              <a:rPr lang="en-US" sz="3200" dirty="0"/>
              <a:t>titanic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96979-A5EC-4BAC-91C8-A91143A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667283"/>
            <a:ext cx="4096392" cy="3072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004EF-BFFA-4318-92BB-8E1D0956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9" y="2204864"/>
            <a:ext cx="3459859" cy="3459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A8BF6-101D-409C-9525-9A456CE20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608" y="2667282"/>
            <a:ext cx="4096392" cy="30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1;p29">
            <a:extLst>
              <a:ext uri="{FF2B5EF4-FFF2-40B4-BE49-F238E27FC236}">
                <a16:creationId xmlns:a16="http://schemas.microsoft.com/office/drawing/2014/main" id="{86488302-3946-4AEB-AD62-6A215F597270}"/>
              </a:ext>
            </a:extLst>
          </p:cNvPr>
          <p:cNvSpPr/>
          <p:nvPr/>
        </p:nvSpPr>
        <p:spPr>
          <a:xfrm>
            <a:off x="-1" y="0"/>
            <a:ext cx="629586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DAF2E-66D9-43A8-BDC7-375E0288C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757" y="2226959"/>
            <a:ext cx="1725923" cy="1765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5BAB3-744A-4553-A5FC-373E2C885B22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Lesson 04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Data Visualization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32C01012-160E-4FAF-8058-42493A354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800" y="295103"/>
            <a:ext cx="311647" cy="2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7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charts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876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Pairplot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titanic dataset: no imputing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F2100-B32C-4A15-AC61-8BBAB186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87" y="2176670"/>
            <a:ext cx="3459860" cy="3459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90E90-40DE-4934-B54A-B9C3C7AE8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57" y="2667282"/>
            <a:ext cx="3072294" cy="3072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74C32-A98D-431C-90AE-AB01B549B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0927" y="2647894"/>
            <a:ext cx="3091682" cy="3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9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charts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833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Pairplot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titanic dataset: with imputing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F2100-B32C-4A15-AC61-8BBAB1863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787" y="2176670"/>
            <a:ext cx="3459860" cy="3459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90E90-40DE-4934-B54A-B9C3C7AE8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7657" y="2667282"/>
            <a:ext cx="3072294" cy="30722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C74C32-A98D-431C-90AE-AB01B549B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0927" y="2647894"/>
            <a:ext cx="3091682" cy="309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charts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EFC5C-85E4-45CE-8ED2-F4D25A463389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Pairplot</a:t>
            </a:r>
            <a:r>
              <a:rPr lang="en-US" sz="3200" b="1" dirty="0">
                <a:solidFill>
                  <a:schemeClr val="bg1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titanic dataset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7308E1-C0C3-46AB-BD00-991DBFF1D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988840"/>
            <a:ext cx="6545382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columns = df0.columns.to_numpy()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target = columns[idx_target]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 = numpy.delete(numpy.arange(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len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(columns))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idx_target)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pal = numpy.array([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'tab10'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'husl'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'Set2'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'Paired'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'hls'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])[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FEA1580-BC62-423A-A972-940718C55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688" y="3211347"/>
            <a:ext cx="9030036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range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len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(idx)-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j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range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(i+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len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(idx)):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c1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c2 = columns[idx[i]]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columns[idx[j]]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df = df0[[target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c2]]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df = df.dropna()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df = tools_DF.hash_categoricals(df)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fig = plt.figure()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Source Code Pro"/>
              </a:rPr>
              <a:t>self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.turn_light_mode(fig)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J = seaborn.jointplot(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data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=c1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=c2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hue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=target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palette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=pal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edgecolor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None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0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Density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5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Density plot: </a:t>
            </a:r>
            <a:r>
              <a:rPr lang="en-US" sz="3200" dirty="0"/>
              <a:t>titanic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772F9-108A-4A29-AAEE-5B093A81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82" y="1824134"/>
            <a:ext cx="5852172" cy="4389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BF416-7E10-4042-9770-90C76F87E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0" y="2190805"/>
            <a:ext cx="540060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3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Density plot: </a:t>
            </a:r>
            <a:r>
              <a:rPr lang="en-US" sz="3200" dirty="0"/>
              <a:t>titanic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38759C-FA91-4AAD-A818-C72F1DECE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88" y="2021465"/>
            <a:ext cx="5852172" cy="438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D4CED6-DFCA-4A6E-931A-3E5EE23A4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82413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5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Time Series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7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charts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Time Series: pandas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A37343-31F5-4226-8B7B-D2B82429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688" y="1720440"/>
            <a:ext cx="5282215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fig = plt.figure(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figsize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ax = plt.gca()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darkmode: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plt.style.use(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'dark_background'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clr = numpy.array((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 /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255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fig.patch.set_facecolor(clr)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ax.set_facecolor(clr)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ax.spines[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'bottom'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].set_color(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ax.spines[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'top'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].set_color(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ax.spines[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'left'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].set_color(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ax.spines[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'right'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].set_color(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ax.xaxis.label.set_color(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ax.tick_params(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axis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'x'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colors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ax.tick_params(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axis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'y'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colors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'white'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else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plt.style.use(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'classic'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fig.patch.set_facecolor((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X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None 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idx_feature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is None else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df.columns[idx_feature]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df.plot(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=df.columns[idx_target]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ax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=ax)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plt.tight_layout()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filename_out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is not None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plt.savefig(filename_out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facecolor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=fig.get_facecolor())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plt.close()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29DCD-5F85-40DB-AC9E-E92FB81FA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950" y="2226566"/>
            <a:ext cx="7214603" cy="2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9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charts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Time Series: seaborn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CE9BE3F-AA68-4F4F-BEEE-6AC39EA11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663055"/>
            <a:ext cx="9445214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fig = plt.figure(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figsize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pal = numpy.array([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'tab10'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'husl'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'Set2'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'Paired'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'hls'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])[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colors = sns.color_palette(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palette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=pal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n_colors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darkmode: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plt.style.use(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'dark_background'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clr = numpy.array((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32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 /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255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fig.patch.set_facecolor(clr)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plt.gca().set_facecolor(clr)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else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plt.style.use(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'classic'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fig.patch.set_facecolor((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X = df.index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idx_feature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is None else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df.columns[idx_feature]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markers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'o'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idx_feature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is None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mode==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'pointplot'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g = sns.pointplot(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=df.columns[idx_target]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scale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0.25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markers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=markers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color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=colors[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g.set(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xticks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=[])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else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Source Code Pro"/>
              </a:rPr>
              <a:t>g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 sns.lineplot(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=X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=df.columns[idx_target]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color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=colors[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plt.tight_layout()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filename_out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is not None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plt.savefig(filename_out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facecolor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=fig.get_facecolor())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plt.close()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1200E-A8A2-4491-97DD-D37544931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3142"/>
            <a:ext cx="6096000" cy="2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03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95597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References</a:t>
            </a:r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https://www.tutorialdocs.com/article/python-matplotlib-tutorial.html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891A1-FA0F-4DF0-8E4E-93F846E5C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2259450"/>
            <a:ext cx="802046" cy="1471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57BC2-3A34-4112-A41A-97B0F480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8" y="2708920"/>
            <a:ext cx="6888088" cy="38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Visualization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257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327BA-264C-4020-AE00-88427091B45D}"/>
              </a:ext>
            </a:extLst>
          </p:cNvPr>
          <p:cNvSpPr txBox="1"/>
          <p:nvPr/>
        </p:nvSpPr>
        <p:spPr>
          <a:xfrm>
            <a:off x="479376" y="2090172"/>
            <a:ext cx="38884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Colormaps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Squarify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Pairplot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C4B5-34F9-4BF1-8BDC-8B3941DF574C}"/>
              </a:ext>
            </a:extLst>
          </p:cNvPr>
          <p:cNvSpPr txBox="1"/>
          <p:nvPr/>
        </p:nvSpPr>
        <p:spPr>
          <a:xfrm>
            <a:off x="496688" y="6021288"/>
            <a:ext cx="10389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https://s3.amazonaws.com/assets.datacamp.com/blog_assets/Python_Seaborn_Cheat_Sheet.pdf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996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Visualization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257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Tutorials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327BA-264C-4020-AE00-88427091B45D}"/>
              </a:ext>
            </a:extLst>
          </p:cNvPr>
          <p:cNvSpPr txBox="1"/>
          <p:nvPr/>
        </p:nvSpPr>
        <p:spPr>
          <a:xfrm>
            <a:off x="479376" y="2090172"/>
            <a:ext cx="4176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ex_04a_colormaps.py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1"/>
                </a:solidFill>
              </a:rPr>
              <a:t>ex_04b_charts_squarify.py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ex_04c_charts_pairplot.py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/>
                </a:solidFill>
              </a:rPr>
              <a:t>ex_04d_charts_density.py</a:t>
            </a:r>
            <a:endParaRPr lang="fr-FR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4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Colormaps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5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91B39-75C9-4CA6-AB9F-3C29CF69E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19" y="2161356"/>
            <a:ext cx="4179439" cy="313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991B1-FC33-45DE-9C84-B5145AAAB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479" y="2161356"/>
            <a:ext cx="4179438" cy="3134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1D77C-5422-49D1-BAF9-8DA741BF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1" y="2161356"/>
            <a:ext cx="4179437" cy="31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0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488A0E-DB91-432D-AED9-326CFB2F2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64" y="2155877"/>
            <a:ext cx="4179436" cy="313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6AF64-79CD-4CE8-AD46-C3446E879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82" y="2161357"/>
            <a:ext cx="4179436" cy="3134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A9D34-002B-46A6-A4DA-AC1057E71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2" y="2161356"/>
            <a:ext cx="4179437" cy="31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4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22BB2-22F9-4643-A9FA-7EBBAD2C5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67" y="2155877"/>
            <a:ext cx="4179433" cy="3134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942998-9ADE-47E2-BE9C-2CE45196A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02" y="2155877"/>
            <a:ext cx="4179435" cy="3134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56857-48C2-4D2D-AF98-C0E530586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3" y="2155877"/>
            <a:ext cx="4179435" cy="31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20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Data charts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581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Colormaps</a:t>
            </a:r>
            <a:endParaRPr lang="en-US" sz="3200" dirty="0"/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BD1ED21C-6470-469C-826C-5589942A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3550"/>
            <a:ext cx="12192000" cy="287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28B03-9835-4D6B-A83D-50DFAF5FF320}"/>
              </a:ext>
            </a:extLst>
          </p:cNvPr>
          <p:cNvSpPr txBox="1"/>
          <p:nvPr/>
        </p:nvSpPr>
        <p:spPr>
          <a:xfrm>
            <a:off x="353043" y="6095036"/>
            <a:ext cx="6102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http://holoviews.org/user_guide/Colormaps.html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51128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63054</TotalTime>
  <Words>1001</Words>
  <Application>Microsoft Office PowerPoint</Application>
  <PresentationFormat>Widescreen</PresentationFormat>
  <Paragraphs>70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Helvetica Neue</vt:lpstr>
      <vt:lpstr>Source Code Pro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Dm</dc:creator>
  <cp:lastModifiedBy>Dmitry Ryabokon</cp:lastModifiedBy>
  <cp:revision>970</cp:revision>
  <dcterms:created xsi:type="dcterms:W3CDTF">2012-08-21T06:57:10Z</dcterms:created>
  <dcterms:modified xsi:type="dcterms:W3CDTF">2022-02-02T06:57:33Z</dcterms:modified>
</cp:coreProperties>
</file>